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147469278" r:id="rId7"/>
    <p:sldId id="2147469354" r:id="rId8"/>
    <p:sldId id="2147469283" r:id="rId9"/>
    <p:sldId id="2147469303" r:id="rId10"/>
    <p:sldId id="2147469355" r:id="rId11"/>
    <p:sldId id="2147469340" r:id="rId12"/>
    <p:sldId id="2147469339" r:id="rId13"/>
    <p:sldId id="2147469341" r:id="rId14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64" y="60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el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3240000" tIns="1800000" rIns="3240000" anchor="t"/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7632900" y="4549500"/>
            <a:ext cx="1134000" cy="353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
              </a:t>
            </a:r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A0179-0B7F-4AA7-BF6B-D85CB361598C}" type="datetimeFigureOut">
              <a:rPr lang="en-US" dirty="0"/>
              <a:t>10/25/2024</a:t>
            </a:fld>
            <a:endParaRPr lang="en-US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E22A33-96DC-4C2E-AB13-0BE35979BFC0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 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16" r:id="rId5"/>
    <p:sldLayoutId id="2147483824" r:id="rId6"/>
    <p:sldLayoutId id="2147483820" r:id="rId7"/>
    <p:sldLayoutId id="2147483829" r:id="rId8"/>
    <p:sldLayoutId id="2147483828" r:id="rId9"/>
    <p:sldLayoutId id="2147483841" r:id="rId10"/>
    <p:sldLayoutId id="2147483832" r:id="rId11"/>
    <p:sldLayoutId id="2147483833" r:id="rId12"/>
    <p:sldLayoutId id="2147483837" r:id="rId13"/>
    <p:sldLayoutId id="2147483838" r:id="rId14"/>
    <p:sldLayoutId id="2147483839" r:id="rId15"/>
    <p:sldLayoutId id="2147483840" r:id="rId16"/>
    <p:sldLayoutId id="2147483830" r:id="rId17"/>
    <p:sldLayoutId id="2147483819" r:id="rId18"/>
    <p:sldLayoutId id="2147483834" r:id="rId19"/>
    <p:sldLayoutId id="2147483835" r:id="rId20"/>
    <p:sldLayoutId id="2147483836" r:id="rId21"/>
    <p:sldLayoutId id="2147483822" r:id="rId22"/>
    <p:sldLayoutId id="2147483831" r:id="rId23"/>
    <p:sldLayoutId id="2147483843" r:id="rId24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2B20F-D409-086F-93E6-EBAEB3CE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Bilag - (Auto 16) Aktivering af Fil-rute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D850B0-ED5B-8309-19B1-F0679C5D19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0BF25D-0CA0-7B69-FD10-D6BF6A1A26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492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3BECEAB7-04A1-41B4-A8DB-7C8C81E1F2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9BA4DA0A-900A-4149-A0F2-F94091162A1C}"/>
              </a:ext>
            </a:extLst>
          </p:cNvPr>
          <p:cNvSpPr/>
          <p:nvPr/>
        </p:nvSpPr>
        <p:spPr>
          <a:xfrm>
            <a:off x="0" y="-2"/>
            <a:ext cx="9144000" cy="5143502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56D44E0-CD01-41B3-809F-AB03CBB5AD0D}"/>
              </a:ext>
            </a:extLst>
          </p:cNvPr>
          <p:cNvSpPr/>
          <p:nvPr/>
        </p:nvSpPr>
        <p:spPr>
          <a:xfrm>
            <a:off x="259080" y="1939364"/>
            <a:ext cx="8618220" cy="153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3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 panose="020B0504020202020204" pitchFamily="34" charset="0"/>
                <a:ea typeface="+mn-ea"/>
                <a:cs typeface="+mn-cs"/>
              </a:rPr>
              <a:t>Aktivering af</a:t>
            </a:r>
          </a:p>
          <a:p>
            <a:pPr marL="0" marR="0" lvl="0" indent="0" algn="ctr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300" b="1" cap="all" dirty="0">
                <a:solidFill>
                  <a:srgbClr val="FFFFFF"/>
                </a:solidFill>
                <a:latin typeface="Neue Haas Grotesk Text Pro" panose="020B0504020202020204" pitchFamily="34" charset="0"/>
              </a:rPr>
              <a:t>Fil-rute</a:t>
            </a:r>
            <a:endParaRPr kumimoji="0" lang="da-DK" sz="33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A431EA-32F5-467B-5946-4929FA78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5" y="4728763"/>
            <a:ext cx="219475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77D8362-D7E1-A4D3-54CD-C2033F0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Oversigt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23CF1D0-1F71-EDE8-48C9-3FF05D2A1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959671" cy="3168650"/>
          </a:xfrm>
        </p:spPr>
        <p:txBody>
          <a:bodyPr/>
          <a:lstStyle/>
          <a:p>
            <a:pPr indent="0">
              <a:buNone/>
            </a:pPr>
            <a:r>
              <a:rPr lang="en-US" err="1"/>
              <a:t>Myndigheden</a:t>
            </a:r>
            <a:r>
              <a:rPr lang="en-US"/>
              <a:t>,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dette</a:t>
            </a:r>
            <a:r>
              <a:rPr lang="en-US"/>
              <a:t> </a:t>
            </a:r>
            <a:r>
              <a:rPr lang="en-US" err="1"/>
              <a:t>tilfælde</a:t>
            </a:r>
            <a:r>
              <a:rPr lang="en-US"/>
              <a:t> </a:t>
            </a:r>
            <a:r>
              <a:rPr lang="en-US" err="1"/>
              <a:t>Hjørring</a:t>
            </a:r>
            <a:r>
              <a:rPr lang="en-US"/>
              <a:t> Kommune,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varetage</a:t>
            </a:r>
            <a:r>
              <a:rPr lang="en-US"/>
              <a:t> </a:t>
            </a:r>
            <a:r>
              <a:rPr lang="en-US" err="1"/>
              <a:t>enkelte</a:t>
            </a:r>
            <a:r>
              <a:rPr lang="en-US"/>
              <a:t> </a:t>
            </a:r>
            <a:r>
              <a:rPr lang="en-US" err="1"/>
              <a:t>opgaver</a:t>
            </a:r>
            <a:r>
              <a:rPr lang="en-US"/>
              <a:t>,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fremgår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</a:t>
            </a:r>
            <a:r>
              <a:rPr lang="en-US" err="1"/>
              <a:t>oversigten</a:t>
            </a:r>
            <a:r>
              <a:rPr lang="en-US"/>
              <a:t> </a:t>
            </a:r>
            <a:r>
              <a:rPr lang="en-US" err="1"/>
              <a:t>nedenfor</a:t>
            </a:r>
            <a:r>
              <a:rPr lang="en-US"/>
              <a:t>. Disse </a:t>
            </a:r>
            <a:r>
              <a:rPr lang="en-US" err="1"/>
              <a:t>vil</a:t>
            </a:r>
            <a:r>
              <a:rPr lang="en-US"/>
              <a:t> </a:t>
            </a:r>
            <a:r>
              <a:rPr lang="en-US" err="1"/>
              <a:t>blive</a:t>
            </a:r>
            <a:r>
              <a:rPr lang="en-US"/>
              <a:t> </a:t>
            </a:r>
            <a:r>
              <a:rPr lang="en-US" err="1"/>
              <a:t>beskrevet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yderlige</a:t>
            </a:r>
            <a:r>
              <a:rPr lang="en-US"/>
              <a:t> </a:t>
            </a:r>
            <a:r>
              <a:rPr lang="en-US" err="1"/>
              <a:t>detalje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de </a:t>
            </a:r>
            <a:r>
              <a:rPr lang="en-US" err="1"/>
              <a:t>følgende</a:t>
            </a:r>
            <a:r>
              <a:rPr lang="en-US"/>
              <a:t> slides.</a:t>
            </a:r>
          </a:p>
          <a:p>
            <a:pPr indent="0">
              <a:buNone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err="1"/>
              <a:t>Administrationsmodulet</a:t>
            </a:r>
            <a:endParaRPr lang="en-US" u="sng"/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en-US" sz="1000" err="1"/>
              <a:t>Godkend</a:t>
            </a:r>
            <a:r>
              <a:rPr lang="en-US" sz="1000"/>
              <a:t> </a:t>
            </a:r>
            <a:r>
              <a:rPr lang="en-US" sz="1000" err="1"/>
              <a:t>serviceaftale-anmodning</a:t>
            </a:r>
            <a:r>
              <a:rPr lang="en-US" sz="1000"/>
              <a:t> </a:t>
            </a:r>
            <a:r>
              <a:rPr lang="en-US" sz="1000" err="1"/>
              <a:t>fra</a:t>
            </a:r>
            <a:r>
              <a:rPr lang="en-US" sz="1000"/>
              <a:t> </a:t>
            </a:r>
            <a:r>
              <a:rPr lang="en-US" sz="1000" err="1"/>
              <a:t>selvbetjeningsløsning</a:t>
            </a:r>
            <a:r>
              <a:rPr lang="en-US" sz="1000"/>
              <a:t>.</a:t>
            </a:r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en-US" sz="1000" err="1"/>
              <a:t>Godkend</a:t>
            </a:r>
            <a:r>
              <a:rPr lang="en-US" sz="1000"/>
              <a:t> </a:t>
            </a:r>
            <a:r>
              <a:rPr lang="en-US" sz="1000" err="1"/>
              <a:t>serviceaftale-anmodning</a:t>
            </a:r>
            <a:r>
              <a:rPr lang="en-US" sz="1000"/>
              <a:t> </a:t>
            </a:r>
            <a:r>
              <a:rPr lang="en-US" sz="1000" err="1"/>
              <a:t>Kommunernes</a:t>
            </a:r>
            <a:r>
              <a:rPr lang="en-US" sz="1000"/>
              <a:t> </a:t>
            </a:r>
            <a:r>
              <a:rPr lang="en-US" sz="1000" err="1"/>
              <a:t>Pensionssystem</a:t>
            </a:r>
            <a:r>
              <a:rPr lang="en-US" sz="1000"/>
              <a:t>.</a:t>
            </a:r>
            <a:br>
              <a:rPr lang="en-US" sz="1000"/>
            </a:br>
            <a:endParaRPr lang="en-US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sng" err="1"/>
              <a:t>Ruteadministration</a:t>
            </a:r>
            <a:endParaRPr lang="en-US" u="sng"/>
          </a:p>
          <a:p>
            <a:pPr marL="423450" lvl="2" indent="-171450">
              <a:buFont typeface="Arial" panose="020B0604020202020204" pitchFamily="34" charset="0"/>
              <a:buChar char="•"/>
            </a:pPr>
            <a:r>
              <a:rPr lang="en-US" sz="1000" err="1"/>
              <a:t>Aktiver</a:t>
            </a:r>
            <a:r>
              <a:rPr lang="en-US" sz="1000"/>
              <a:t> fil-</a:t>
            </a:r>
            <a:r>
              <a:rPr lang="en-US" sz="1000" err="1"/>
              <a:t>rute</a:t>
            </a:r>
            <a:r>
              <a:rPr lang="en-US" sz="1000"/>
              <a:t>.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FACE842-74EB-34E9-BB92-6669BB129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Myndighed</a:t>
            </a:r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43D1A3B2-74C9-7FBE-BE96-56606D3EBA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5360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77D8362-D7E1-A4D3-54CD-C2033F0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Godkendelse af serviceaftaler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23CF1D0-1F71-EDE8-48C9-3FF05D2A1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959671" cy="3168650"/>
          </a:xfrm>
        </p:spPr>
        <p:txBody>
          <a:bodyPr/>
          <a:lstStyle/>
          <a:p>
            <a:r>
              <a:rPr lang="en-US" sz="1000" err="1"/>
              <a:t>Myndigheden</a:t>
            </a:r>
            <a:r>
              <a:rPr lang="en-US" sz="1000"/>
              <a:t> </a:t>
            </a:r>
            <a:r>
              <a:rPr lang="en-US" sz="1000" err="1"/>
              <a:t>skal</a:t>
            </a:r>
            <a:r>
              <a:rPr lang="en-US" sz="1000"/>
              <a:t> </a:t>
            </a:r>
            <a:r>
              <a:rPr lang="en-US" sz="1000" err="1"/>
              <a:t>i</a:t>
            </a:r>
            <a:r>
              <a:rPr lang="en-US" sz="1000"/>
              <a:t> </a:t>
            </a:r>
            <a:r>
              <a:rPr lang="en-US" sz="1000" err="1"/>
              <a:t>Administrationsmodulet</a:t>
            </a:r>
            <a:r>
              <a:rPr lang="en-US" sz="1000"/>
              <a:t> </a:t>
            </a:r>
            <a:r>
              <a:rPr lang="en-US" sz="1000" err="1"/>
              <a:t>godkende</a:t>
            </a:r>
            <a:r>
              <a:rPr lang="en-US" sz="1000"/>
              <a:t> </a:t>
            </a:r>
            <a:r>
              <a:rPr lang="en-US" sz="1000" err="1"/>
              <a:t>serviceaftale-anmodninger</a:t>
            </a:r>
            <a:r>
              <a:rPr lang="en-US" sz="1000"/>
              <a:t> </a:t>
            </a:r>
            <a:r>
              <a:rPr lang="en-US" sz="1000" err="1"/>
              <a:t>fra</a:t>
            </a:r>
            <a:r>
              <a:rPr lang="en-US" sz="1000"/>
              <a:t> </a:t>
            </a:r>
            <a:r>
              <a:rPr lang="en-US" sz="1000" err="1"/>
              <a:t>selvbetjeningsløsning</a:t>
            </a:r>
            <a:r>
              <a:rPr lang="en-US" sz="1000"/>
              <a:t> </a:t>
            </a:r>
            <a:r>
              <a:rPr lang="en-US" sz="1000" err="1"/>
              <a:t>samt</a:t>
            </a:r>
            <a:r>
              <a:rPr lang="en-US" sz="1000"/>
              <a:t> </a:t>
            </a:r>
            <a:r>
              <a:rPr lang="en-US" err="1"/>
              <a:t>Kommunernes</a:t>
            </a:r>
            <a:r>
              <a:rPr lang="en-US"/>
              <a:t> </a:t>
            </a:r>
            <a:r>
              <a:rPr lang="en-US" err="1"/>
              <a:t>Pensionssystem</a:t>
            </a:r>
            <a:r>
              <a:rPr lang="en-US"/>
              <a:t>.</a:t>
            </a:r>
            <a:br>
              <a:rPr lang="en-US"/>
            </a:br>
            <a:endParaRPr lang="en-US"/>
          </a:p>
          <a:p>
            <a:r>
              <a:rPr lang="da-DK" sz="1000"/>
              <a:t>Fremgangen for dette er ”standard” i forhold til øvrige serviceaftaler.</a:t>
            </a:r>
            <a:endParaRPr lang="en-US"/>
          </a:p>
          <a:p>
            <a:r>
              <a:rPr lang="en-US" sz="1000" err="1"/>
              <a:t>Godkendelsen</a:t>
            </a:r>
            <a:r>
              <a:rPr lang="en-US" sz="1000"/>
              <a:t> </a:t>
            </a:r>
            <a:r>
              <a:rPr lang="en-US" err="1"/>
              <a:t>foretages</a:t>
            </a:r>
            <a:r>
              <a:rPr lang="en-US" sz="1000"/>
              <a:t> </a:t>
            </a:r>
            <a:r>
              <a:rPr lang="en-US" sz="1000" err="1"/>
              <a:t>af</a:t>
            </a:r>
            <a:r>
              <a:rPr lang="en-US" sz="1000"/>
              <a:t> </a:t>
            </a:r>
            <a:r>
              <a:rPr lang="en-US" sz="1000" err="1"/>
              <a:t>myndighedens</a:t>
            </a:r>
            <a:r>
              <a:rPr lang="en-US" sz="1000"/>
              <a:t> “</a:t>
            </a:r>
            <a:r>
              <a:rPr lang="da-DK" sz="1000">
                <a:latin typeface="Neue Haas Grotesk Text Pro" panose="020B0504020202020204" pitchFamily="34" charset="0"/>
              </a:rPr>
              <a:t>Aftaleadministrator</a:t>
            </a:r>
            <a:r>
              <a:rPr lang="en-US" sz="1000"/>
              <a:t>” (</a:t>
            </a:r>
            <a:r>
              <a:rPr lang="en-US" sz="1000" err="1"/>
              <a:t>NemLog</a:t>
            </a:r>
            <a:r>
              <a:rPr lang="en-US" sz="1000"/>
              <a:t>-in </a:t>
            </a:r>
            <a:r>
              <a:rPr lang="en-US" sz="1000" err="1"/>
              <a:t>rolle</a:t>
            </a:r>
            <a:r>
              <a:rPr lang="en-US" sz="1000"/>
              <a:t>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FACE842-74EB-34E9-BB92-6669BB129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Myndighed</a:t>
            </a:r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43D1A3B2-74C9-7FBE-BE96-56606D3EBA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/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90EBECF-54B9-1F0E-C67C-3C2B70965655}"/>
              </a:ext>
            </a:extLst>
          </p:cNvPr>
          <p:cNvSpPr txBox="1"/>
          <p:nvPr/>
        </p:nvSpPr>
        <p:spPr>
          <a:xfrm>
            <a:off x="388486" y="4551316"/>
            <a:ext cx="3820658" cy="27395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(Se “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  <a:hlinkClick r:id="" action="ppaction://noaction"/>
              </a:rPr>
              <a:t>Appendiks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”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vedr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.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dokumentation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, roller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samt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nyttige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 links)</a:t>
            </a:r>
            <a:endParaRPr lang="da-DK" sz="900" err="1">
              <a:latin typeface="Helvetic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84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77D8362-D7E1-A4D3-54CD-C2033F0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Aktivering af fil-ruter</a:t>
            </a:r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23CF1D0-1F71-EDE8-48C9-3FF05D2A1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959671" cy="3168650"/>
          </a:xfrm>
        </p:spPr>
        <p:txBody>
          <a:bodyPr/>
          <a:lstStyle/>
          <a:p>
            <a:r>
              <a:rPr lang="en-US" sz="1000" dirty="0" err="1"/>
              <a:t>Efter</a:t>
            </a:r>
            <a:r>
              <a:rPr lang="en-US" sz="1000" dirty="0"/>
              <a:t> </a:t>
            </a:r>
            <a:r>
              <a:rPr lang="en-US" sz="1000" dirty="0" err="1"/>
              <a:t>godkendelse</a:t>
            </a:r>
            <a:r>
              <a:rPr lang="en-US" sz="1000" dirty="0"/>
              <a:t> </a:t>
            </a:r>
            <a:r>
              <a:rPr lang="en-US" sz="1000" dirty="0" err="1"/>
              <a:t>af</a:t>
            </a:r>
            <a:r>
              <a:rPr lang="en-US" sz="1000" dirty="0"/>
              <a:t> </a:t>
            </a:r>
            <a:r>
              <a:rPr lang="en-US" sz="1000" dirty="0" err="1"/>
              <a:t>både</a:t>
            </a:r>
            <a:r>
              <a:rPr lang="en-US" sz="1000" dirty="0"/>
              <a:t> </a:t>
            </a:r>
            <a:r>
              <a:rPr lang="en-US" sz="1000" dirty="0" err="1"/>
              <a:t>afsender</a:t>
            </a:r>
            <a:r>
              <a:rPr lang="en-US" sz="1000" dirty="0"/>
              <a:t>- </a:t>
            </a:r>
            <a:r>
              <a:rPr lang="en-US" sz="1000" dirty="0" err="1"/>
              <a:t>og</a:t>
            </a:r>
            <a:r>
              <a:rPr lang="en-US" sz="1000" dirty="0"/>
              <a:t> </a:t>
            </a:r>
            <a:r>
              <a:rPr lang="en-US" sz="1000" dirty="0" err="1"/>
              <a:t>modtagersystemets</a:t>
            </a:r>
            <a:r>
              <a:rPr lang="en-US" sz="1000" dirty="0"/>
              <a:t> </a:t>
            </a:r>
            <a:r>
              <a:rPr lang="en-US" sz="1000" dirty="0" err="1"/>
              <a:t>serviceaftaler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myndigheden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Ruteadministration</a:t>
            </a:r>
            <a:r>
              <a:rPr lang="en-US" sz="1000" dirty="0"/>
              <a:t> </a:t>
            </a:r>
            <a:r>
              <a:rPr lang="en-US" sz="1000" dirty="0" err="1"/>
              <a:t>aktivere</a:t>
            </a:r>
            <a:r>
              <a:rPr lang="en-US" sz="1000" dirty="0"/>
              <a:t> den </a:t>
            </a:r>
            <a:r>
              <a:rPr lang="en-US" sz="1000" dirty="0" err="1"/>
              <a:t>rute</a:t>
            </a:r>
            <a:r>
              <a:rPr lang="en-US" sz="1000" dirty="0"/>
              <a:t>, der er </a:t>
            </a:r>
            <a:r>
              <a:rPr lang="en-US" sz="1000" dirty="0" err="1"/>
              <a:t>oprettet</a:t>
            </a:r>
            <a:r>
              <a:rPr lang="en-US" sz="1000" dirty="0"/>
              <a:t> </a:t>
            </a:r>
            <a:r>
              <a:rPr lang="en-US" sz="1000" dirty="0" err="1"/>
              <a:t>automatisk</a:t>
            </a:r>
            <a:r>
              <a:rPr lang="en-US" sz="1000" dirty="0"/>
              <a:t>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sideeffekt</a:t>
            </a:r>
            <a:r>
              <a:rPr lang="en-US" sz="1000" dirty="0"/>
              <a:t> </a:t>
            </a:r>
            <a:r>
              <a:rPr lang="en-US" sz="1000" dirty="0" err="1"/>
              <a:t>af</a:t>
            </a:r>
            <a:r>
              <a:rPr lang="en-US" sz="1000" dirty="0"/>
              <a:t> godkendelserne</a:t>
            </a:r>
            <a:r>
              <a:rPr lang="en-US" sz="1000" baseline="30000" dirty="0"/>
              <a:t>1</a:t>
            </a:r>
            <a:r>
              <a:rPr lang="en-US" sz="1000" dirty="0"/>
              <a:t>.</a:t>
            </a:r>
          </a:p>
          <a:p>
            <a:r>
              <a:rPr lang="en-US" sz="1000" dirty="0" err="1"/>
              <a:t>Aktiveringen</a:t>
            </a:r>
            <a:r>
              <a:rPr lang="en-US" sz="1000" dirty="0"/>
              <a:t> </a:t>
            </a:r>
            <a:r>
              <a:rPr lang="en-US" sz="1000" dirty="0" err="1"/>
              <a:t>foretages</a:t>
            </a:r>
            <a:r>
              <a:rPr lang="en-US" sz="1000" dirty="0"/>
              <a:t> </a:t>
            </a:r>
            <a:r>
              <a:rPr lang="en-US" sz="1000" dirty="0" err="1"/>
              <a:t>af</a:t>
            </a:r>
            <a:r>
              <a:rPr lang="en-US" sz="1000" dirty="0"/>
              <a:t> </a:t>
            </a:r>
            <a:r>
              <a:rPr lang="en-US" sz="1000" dirty="0" err="1"/>
              <a:t>myndighedens</a:t>
            </a:r>
            <a:r>
              <a:rPr lang="en-US" sz="1000" dirty="0"/>
              <a:t> “Rute Administrator” (</a:t>
            </a:r>
            <a:r>
              <a:rPr lang="en-US" sz="1000" dirty="0" err="1"/>
              <a:t>rolle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NemLog</a:t>
            </a:r>
            <a:r>
              <a:rPr lang="en-US" sz="1000" dirty="0"/>
              <a:t>-in)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 I </a:t>
            </a:r>
            <a:r>
              <a:rPr lang="en-US" dirty="0" err="1"/>
              <a:t>visse</a:t>
            </a:r>
            <a:r>
              <a:rPr lang="en-US" dirty="0"/>
              <a:t> </a:t>
            </a:r>
            <a:r>
              <a:rPr lang="en-US" dirty="0" err="1"/>
              <a:t>tilfælde</a:t>
            </a:r>
            <a:r>
              <a:rPr lang="en-US" dirty="0"/>
              <a:t> </a:t>
            </a:r>
            <a:r>
              <a:rPr lang="en-US" dirty="0" err="1"/>
              <a:t>sker</a:t>
            </a:r>
            <a:r>
              <a:rPr lang="en-US" dirty="0"/>
              <a:t> </a:t>
            </a:r>
            <a:r>
              <a:rPr lang="en-US" dirty="0" err="1"/>
              <a:t>rute-aktiveringen</a:t>
            </a:r>
            <a:r>
              <a:rPr lang="en-US" dirty="0"/>
              <a:t> </a:t>
            </a:r>
            <a:r>
              <a:rPr lang="en-US" dirty="0" err="1"/>
              <a:t>automatisk</a:t>
            </a:r>
            <a:r>
              <a:rPr lang="en-US" dirty="0"/>
              <a:t> – se </a:t>
            </a:r>
            <a:r>
              <a:rPr lang="en-US" dirty="0" err="1"/>
              <a:t>evt</a:t>
            </a:r>
            <a:r>
              <a:rPr lang="en-US" dirty="0"/>
              <a:t>. FAQ-</a:t>
            </a:r>
            <a:r>
              <a:rPr lang="en-US" dirty="0" err="1"/>
              <a:t>sektionen</a:t>
            </a:r>
            <a:r>
              <a:rPr lang="en-US" dirty="0"/>
              <a:t>.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FACE842-74EB-34E9-BB92-6669BB129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Myndighed</a:t>
            </a:r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43D1A3B2-74C9-7FBE-BE96-56606D3EBA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4572000" y="-6350"/>
            <a:ext cx="4572000" cy="5143500"/>
          </a:xfr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EAE3A42-FB06-0DB4-E850-CD339A8DB1B0}"/>
              </a:ext>
            </a:extLst>
          </p:cNvPr>
          <p:cNvSpPr txBox="1"/>
          <p:nvPr/>
        </p:nvSpPr>
        <p:spPr>
          <a:xfrm>
            <a:off x="388486" y="4551316"/>
            <a:ext cx="3820658" cy="27395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(Se “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Appendiks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”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vedr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.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dokumentation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, roller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samt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 </a:t>
            </a:r>
            <a:r>
              <a:rPr kumimoji="0" lang="en-US" sz="1000" b="0" i="0" u="none" strike="noStrike" kern="0" cap="none" spc="0" normalizeH="0" baseline="0" noProof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nyttige</a:t>
            </a: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Neue Haas Grotesk Text Pro" panose="020B0504020202020204" pitchFamily="34" charset="77"/>
                <a:ea typeface="+mn-ea"/>
                <a:cs typeface="Arial"/>
              </a:rPr>
              <a:t> links)</a:t>
            </a:r>
            <a:endParaRPr lang="da-DK" sz="900" err="1">
              <a:latin typeface="Helvetic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16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9F4C1-6302-310B-C311-495B5C23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InfRef</a:t>
            </a:r>
            <a:r>
              <a:rPr lang="da-DK" dirty="0"/>
              <a:t> titler til udsøgning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BAF66C-0C1D-2373-05E3-2626BF44C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Når du i de følgende slides skal fremsøge de enkelte filruter, kan du søger på følgende </a:t>
            </a:r>
            <a:r>
              <a:rPr lang="da-DK" dirty="0" err="1"/>
              <a:t>InfRef</a:t>
            </a:r>
            <a:r>
              <a:rPr lang="da-DK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BehandlingsudgifterRefusionsanmodningBilag_1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HelbredstillægAnsøgningBilag_1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UdvidetHelbredstillægAnsøgningBilag_1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ØjenspecialistOverslagBilag_1</a:t>
            </a:r>
          </a:p>
          <a:p>
            <a:pPr marL="228600" indent="-228600">
              <a:buFont typeface="+mj-lt"/>
              <a:buAutoNum type="arabicPeriod"/>
            </a:pPr>
            <a:r>
              <a:rPr lang="da-DK" dirty="0"/>
              <a:t>PersonligtTillægAnsøgningBilag_1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236E8C-4C7A-3B86-F7F6-97AEF0E03A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Myndighed</a:t>
            </a:r>
          </a:p>
        </p:txBody>
      </p:sp>
      <p:pic>
        <p:nvPicPr>
          <p:cNvPr id="7" name="Pladsholder til billede 6" descr="Et billede, der indeholder person, indendørs, tastatur, Kontorudstyr&#10;&#10;Automatisk genereret beskrivelse">
            <a:extLst>
              <a:ext uri="{FF2B5EF4-FFF2-40B4-BE49-F238E27FC236}">
                <a16:creationId xmlns:a16="http://schemas.microsoft.com/office/drawing/2014/main" id="{D878AC42-4BC0-24AD-9689-DFCF66FA71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5000" r="2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318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C35AECC-5C19-C824-986E-1B48D70F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85" y="879611"/>
            <a:ext cx="7366379" cy="425471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A8CA7199-D8A7-0EA2-3952-062D5815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6" y="879611"/>
            <a:ext cx="7372729" cy="400070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D77D8362-D7E1-A4D3-54CD-C2033F0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File-rute - Detaljer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FACE842-74EB-34E9-BB92-6669BB129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Myndighed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E634490-28C0-6C71-E906-5C3BFF4B787F}"/>
              </a:ext>
            </a:extLst>
          </p:cNvPr>
          <p:cNvSpPr/>
          <p:nvPr/>
        </p:nvSpPr>
        <p:spPr>
          <a:xfrm>
            <a:off x="952316" y="1966146"/>
            <a:ext cx="986025" cy="2531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860CB28-1A02-CA7C-E46C-A524BDBBE33B}"/>
              </a:ext>
            </a:extLst>
          </p:cNvPr>
          <p:cNvSpPr/>
          <p:nvPr/>
        </p:nvSpPr>
        <p:spPr>
          <a:xfrm>
            <a:off x="2952566" y="1966146"/>
            <a:ext cx="986025" cy="2531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C61D524-86EE-B24B-E677-35BDA597C732}"/>
              </a:ext>
            </a:extLst>
          </p:cNvPr>
          <p:cNvSpPr/>
          <p:nvPr/>
        </p:nvSpPr>
        <p:spPr>
          <a:xfrm>
            <a:off x="4952816" y="1966146"/>
            <a:ext cx="986025" cy="2531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425B23-C89B-F44C-B157-0416BE6FFD83}"/>
              </a:ext>
            </a:extLst>
          </p:cNvPr>
          <p:cNvSpPr/>
          <p:nvPr/>
        </p:nvSpPr>
        <p:spPr>
          <a:xfrm>
            <a:off x="6728460" y="1143000"/>
            <a:ext cx="2345689" cy="3444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endParaRPr lang="da-DK" sz="900">
              <a:solidFill>
                <a:srgbClr val="111111"/>
              </a:solidFill>
              <a:latin typeface="Helvetica" pitchFamily="2" charset="0"/>
              <a:cs typeface="Arial"/>
            </a:endParaRPr>
          </a:p>
          <a:p>
            <a:pPr lvl="0">
              <a:defRPr/>
            </a:pPr>
            <a:endParaRPr lang="da-DK" sz="900">
              <a:solidFill>
                <a:srgbClr val="111111"/>
              </a:solidFill>
              <a:latin typeface="Helvetica" pitchFamily="2" charset="0"/>
              <a:cs typeface="Arial"/>
            </a:endParaRPr>
          </a:p>
          <a:p>
            <a:pPr lvl="0">
              <a:defRPr/>
            </a:pPr>
            <a:r>
              <a:rPr lang="da-DK" sz="900">
                <a:solidFill>
                  <a:srgbClr val="111111"/>
                </a:solidFill>
                <a:latin typeface="Helvetica" pitchFamily="2" charset="0"/>
                <a:cs typeface="Arial"/>
              </a:rPr>
              <a:t>Find den nyoprettede rute i Ruteoversigt – klik på den for at åbne rute-detaljer.</a:t>
            </a:r>
          </a:p>
          <a:p>
            <a:pPr lvl="0">
              <a:defRPr/>
            </a:pPr>
            <a:endParaRPr lang="da-DK" sz="900">
              <a:solidFill>
                <a:srgbClr val="111111"/>
              </a:solidFill>
              <a:latin typeface="Helvetica" pitchFamily="2" charset="0"/>
              <a:cs typeface="Arial"/>
            </a:endParaRPr>
          </a:p>
          <a:p>
            <a:pPr lvl="0">
              <a:defRPr/>
            </a:pPr>
            <a:r>
              <a:rPr lang="da-DK" sz="900">
                <a:solidFill>
                  <a:srgbClr val="111111"/>
                </a:solidFill>
                <a:latin typeface="Helvetica" pitchFamily="2" charset="0"/>
                <a:cs typeface="Arial"/>
              </a:rPr>
              <a:t>TIP: Filtrer på </a:t>
            </a:r>
            <a:r>
              <a:rPr lang="da-DK" sz="900" err="1">
                <a:solidFill>
                  <a:srgbClr val="111111"/>
                </a:solidFill>
                <a:latin typeface="Helvetica" pitchFamily="2" charset="0"/>
                <a:cs typeface="Arial"/>
              </a:rPr>
              <a:t>InfRef</a:t>
            </a:r>
            <a:r>
              <a:rPr lang="da-DK" sz="900">
                <a:solidFill>
                  <a:srgbClr val="111111"/>
                </a:solidFill>
                <a:latin typeface="Helvetica" pitchFamily="2" charset="0"/>
                <a:cs typeface="Arial"/>
              </a:rPr>
              <a:t> og It-System(fra) og/eller It-System(til).</a:t>
            </a:r>
          </a:p>
        </p:txBody>
      </p:sp>
    </p:spTree>
    <p:extLst>
      <p:ext uri="{BB962C8B-B14F-4D97-AF65-F5344CB8AC3E}">
        <p14:creationId xmlns:p14="http://schemas.microsoft.com/office/powerpoint/2010/main" val="40716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BFC4136-F181-2947-F366-328AA402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35" y="882431"/>
            <a:ext cx="7372729" cy="425471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C94B4A3-431A-F5E4-4CBA-FC780E6D87C2}"/>
              </a:ext>
            </a:extLst>
          </p:cNvPr>
          <p:cNvSpPr/>
          <p:nvPr/>
        </p:nvSpPr>
        <p:spPr>
          <a:xfrm>
            <a:off x="6728460" y="1143000"/>
            <a:ext cx="2345689" cy="3444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endParaRPr lang="da-DK" sz="900">
              <a:solidFill>
                <a:srgbClr val="111111"/>
              </a:solidFill>
              <a:latin typeface="Helvetica" pitchFamily="2" charset="0"/>
              <a:cs typeface="Arial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77D8362-D7E1-A4D3-54CD-C2033F0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File-rute - Detaljer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FACE842-74EB-34E9-BB92-6669BB129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Myndighed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E634490-28C0-6C71-E906-5C3BFF4B787F}"/>
              </a:ext>
            </a:extLst>
          </p:cNvPr>
          <p:cNvSpPr/>
          <p:nvPr/>
        </p:nvSpPr>
        <p:spPr>
          <a:xfrm>
            <a:off x="928688" y="1514884"/>
            <a:ext cx="1763713" cy="19009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C61D524-86EE-B24B-E677-35BDA597C732}"/>
              </a:ext>
            </a:extLst>
          </p:cNvPr>
          <p:cNvSpPr/>
          <p:nvPr/>
        </p:nvSpPr>
        <p:spPr>
          <a:xfrm>
            <a:off x="928689" y="4233098"/>
            <a:ext cx="5272086" cy="2531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20B2CFE-7B94-2529-B025-9CB88BEB6566}"/>
              </a:ext>
            </a:extLst>
          </p:cNvPr>
          <p:cNvSpPr txBox="1"/>
          <p:nvPr/>
        </p:nvSpPr>
        <p:spPr>
          <a:xfrm>
            <a:off x="6733222" y="1514884"/>
            <a:ext cx="2340927" cy="35274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Status: Sørg for at ruten er aktiv.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025B06EF-C120-5C54-17F3-8A0FFC0A7F79}"/>
              </a:ext>
            </a:extLst>
          </p:cNvPr>
          <p:cNvSpPr txBox="1"/>
          <p:nvPr/>
        </p:nvSpPr>
        <p:spPr>
          <a:xfrm>
            <a:off x="6733222" y="3820455"/>
            <a:ext cx="2340927" cy="776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Ruteperioder: Ruter oprettes som standard med en</a:t>
            </a:r>
            <a:r>
              <a:rPr kumimoji="0" lang="da-DK" sz="900" b="0" i="0" u="none" strike="noStrike" kern="1200" cap="none" spc="0" normalizeH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enkelt ruteperiode, der er ubegrænset ”bagud” og ”fremad” i tid (datofelter er tomme). Tilpas periode hvis nødvendigt.</a:t>
            </a:r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3097B2-DBC8-2667-2E38-652CB08C7472}"/>
              </a:ext>
            </a:extLst>
          </p:cNvPr>
          <p:cNvSpPr/>
          <p:nvPr/>
        </p:nvSpPr>
        <p:spPr>
          <a:xfrm>
            <a:off x="925512" y="4905376"/>
            <a:ext cx="608013" cy="22203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8E71258-FB1A-6CE0-AA2B-A63A151A3C3D}"/>
              </a:ext>
            </a:extLst>
          </p:cNvPr>
          <p:cNvSpPr txBox="1"/>
          <p:nvPr/>
        </p:nvSpPr>
        <p:spPr>
          <a:xfrm>
            <a:off x="6728460" y="4738595"/>
            <a:ext cx="2340927" cy="555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Gem eventuelle ændringer.</a:t>
            </a:r>
          </a:p>
        </p:txBody>
      </p:sp>
    </p:spTree>
    <p:extLst>
      <p:ext uri="{BB962C8B-B14F-4D97-AF65-F5344CB8AC3E}">
        <p14:creationId xmlns:p14="http://schemas.microsoft.com/office/powerpoint/2010/main" val="38999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 animBg="1"/>
      <p:bldP spid="13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BFC4136-F181-2947-F366-328AA402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35" y="882431"/>
            <a:ext cx="7372729" cy="425471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C94B4A3-431A-F5E4-4CBA-FC780E6D87C2}"/>
              </a:ext>
            </a:extLst>
          </p:cNvPr>
          <p:cNvSpPr/>
          <p:nvPr/>
        </p:nvSpPr>
        <p:spPr>
          <a:xfrm>
            <a:off x="6728460" y="1143000"/>
            <a:ext cx="2345689" cy="3444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endParaRPr lang="da-DK" sz="900">
              <a:solidFill>
                <a:srgbClr val="111111"/>
              </a:solidFill>
              <a:latin typeface="Helvetica" pitchFamily="2" charset="0"/>
              <a:cs typeface="Arial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77D8362-D7E1-A4D3-54CD-C2033F05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File-rute - Detaljer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FACE842-74EB-34E9-BB92-6669BB129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Myndighed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20B2CFE-7B94-2529-B025-9CB88BEB6566}"/>
              </a:ext>
            </a:extLst>
          </p:cNvPr>
          <p:cNvSpPr txBox="1"/>
          <p:nvPr/>
        </p:nvSpPr>
        <p:spPr>
          <a:xfrm>
            <a:off x="6733222" y="1514883"/>
            <a:ext cx="2340927" cy="7783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Ruten er klar til brug, når: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>
              <a:solidFill>
                <a:srgbClr val="111111"/>
              </a:solidFill>
              <a:latin typeface="Helvetica" pitchFamily="2" charset="0"/>
              <a:cs typeface="Arial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Den</a:t>
            </a:r>
            <a:r>
              <a:rPr kumimoji="0" lang="da-DK" sz="900" b="0" i="0" u="none" strike="noStrike" kern="1200" cap="none" spc="0" normalizeH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Arial"/>
              </a:rPr>
              <a:t> er aktiv, og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900" baseline="0">
                <a:solidFill>
                  <a:srgbClr val="111111"/>
                </a:solidFill>
                <a:latin typeface="Helvetica" pitchFamily="2" charset="0"/>
                <a:cs typeface="Arial"/>
              </a:rPr>
              <a:t>Har</a:t>
            </a:r>
            <a:r>
              <a:rPr lang="da-DK" sz="900">
                <a:solidFill>
                  <a:srgbClr val="111111"/>
                </a:solidFill>
                <a:latin typeface="Helvetica" pitchFamily="2" charset="0"/>
                <a:cs typeface="Arial"/>
              </a:rPr>
              <a:t> minimum en ruteperiode</a:t>
            </a:r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00">
              <a:solidFill>
                <a:srgbClr val="111111"/>
              </a:solidFill>
              <a:latin typeface="Helvetica" pitchFamily="2" charset="0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9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theme/theme1.xml><?xml version="1.0" encoding="utf-8"?>
<a:theme xmlns:a="http://schemas.openxmlformats.org/drawingml/2006/main" name="Default Theme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p="http://schemas.openxmlformats.org/presentationml/2006/main" xmlns=""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C7AC0F08-1B09-4FEC-AE72-41B55077FA75}" vid="{E4698925-7EE4-4D81-A0C2-2FB19D4066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everancedokument (PowerPoint)" ma:contentTypeID="0x0101002046B6C8D193AC4A8CC7ECD2839F9CBB030052FB99C9682EF04AA508B35927042B26" ma:contentTypeVersion="19" ma:contentTypeDescription="" ma:contentTypeScope="" ma:versionID="83b5c8978166d16ee5657493625c2889">
  <xsd:schema xmlns:xsd="http://www.w3.org/2001/XMLSchema" xmlns:xs="http://www.w3.org/2001/XMLSchema" xmlns:p="http://schemas.microsoft.com/office/2006/metadata/properties" xmlns:ns3="1ad18e57-1846-4ffb-a171-01e80b4d2f32" xmlns:ns4="E40D5550-2BEE-4B41-86B5-6DCF3B4E7C1C" targetNamespace="http://schemas.microsoft.com/office/2006/metadata/properties" ma:root="true" ma:fieldsID="4ede5a408bbe8df2d5868a2766db3670" ns3:_="" ns4:_="">
    <xsd:import namespace="1ad18e57-1846-4ffb-a171-01e80b4d2f32"/>
    <xsd:import namespace="E40D5550-2BEE-4B41-86B5-6DCF3B4E7C1C"/>
    <xsd:element name="properties">
      <xsd:complexType>
        <xsd:sequence>
          <xsd:element name="documentManagement">
            <xsd:complexType>
              <xsd:all>
                <xsd:element ref="ns3:dbbd091c3665496983deaf2c1e5421e8" minOccurs="0"/>
                <xsd:element ref="ns3:TaxCatchAll" minOccurs="0"/>
                <xsd:element ref="ns3:TaxCatchAllLabel" minOccurs="0"/>
                <xsd:element ref="ns3:c451ce8205554d0399649e204cacaaa8" minOccurs="0"/>
                <xsd:element ref="ns3:m58fa08f697546ad9c9c3d2382b429ae" minOccurs="0"/>
                <xsd:element ref="ns3:Flyt_x0020_til_x0020_arkiv" minOccurs="0"/>
                <xsd:element ref="ns4:Arbejdspakke" minOccurs="0"/>
                <xsd:element ref="ns4:Produkt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dbbd091c3665496983deaf2c1e5421e8" ma:index="9" ma:taxonomy="true" ma:internalName="dbbd091c3665496983deaf2c1e5421e8" ma:taxonomyFieldName="Leverancetype" ma:displayName="Leverancetype" ma:indexed="true" ma:default="" ma:fieldId="{dbbd091c-3665-4969-83de-af2c1e5421e8}" ma:sspId="efb1083d-7045-4fd7-9409-417f0f74db49" ma:termSetId="2de6e197-0de2-4682-8bfd-dca2634965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51ce8205554d0399649e204cacaaa8" ma:index="13" nillable="true" ma:taxonomy="true" ma:internalName="c451ce8205554d0399649e204cacaaa8" ma:taxonomyFieldName="Leveranceemne" ma:displayName="Leveranceemne" ma:default="" ma:fieldId="{c451ce82-0555-4d03-9964-9e204cacaaa8}" ma:sspId="efb1083d-7045-4fd7-9409-417f0f74db49" ma:termSetId="6743bab4-90ff-47fd-be26-c308944563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58fa08f697546ad9c9c3d2382b429ae" ma:index="15" ma:taxonomy="true" ma:internalName="m58fa08f697546ad9c9c3d2382b429ae" ma:taxonomyFieldName="Interessenter" ma:displayName="Interessenter" ma:readOnly="false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dexed="true" ma:internalName="Flyt_x0020_til_x0020_arkiv">
      <xsd:simpleType>
        <xsd:restriction base="dms:Boolean"/>
      </xsd:simpleType>
    </xsd:element>
    <xsd:element name="_dlc_DocId" ma:index="20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D5550-2BEE-4B41-86B5-6DCF3B4E7C1C" elementFormDefault="qualified">
    <xsd:import namespace="http://schemas.microsoft.com/office/2006/documentManagement/types"/>
    <xsd:import namespace="http://schemas.microsoft.com/office/infopath/2007/PartnerControls"/>
    <xsd:element name="Arbejdspakke" ma:index="18" nillable="true" ma:displayName="Arbejdspakke" ma:indexed="true" ma:list="{E9F85BCF-B6E3-41A6-A315-61412F09A3B0}" ma:internalName="Arbejdspakke" ma:showField="Arbejdspakke_x0020_titel">
      <xsd:simpleType>
        <xsd:restriction base="dms:Lookup"/>
      </xsd:simpleType>
    </xsd:element>
    <xsd:element name="Produkt" ma:index="19" nillable="true" ma:displayName="Produkt" ma:list="{E9F85BCF-B6E3-41A6-A315-61412F09A3B0}" ma:internalName="Produkt" ma:showField="Produkttitel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bejdspakke xmlns="E40D5550-2BEE-4B41-86B5-6DCF3B4E7C1C">90</Arbejdspakke>
    <Produkt xmlns="E40D5550-2BEE-4B41-86B5-6DCF3B4E7C1C">294</Produkt>
    <dbbd091c3665496983deaf2c1e5421e8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Manual/vejledning/håndbog</TermName>
          <TermId xmlns="http://schemas.microsoft.com/office/infopath/2007/PartnerControls">1fd53b60-fe81-4852-8c2e-7ab8271be1a7</TermId>
        </TermInfo>
      </Terms>
    </dbbd091c3665496983deaf2c1e5421e8>
    <m58fa08f697546ad9c9c3d2382b429ae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Ekstern</TermName>
          <TermId xmlns="http://schemas.microsoft.com/office/infopath/2007/PartnerControls">95ef43ab-9e36-4dab-816d-0787e44693bc</TermId>
        </TermInfo>
      </Terms>
    </m58fa08f697546ad9c9c3d2382b429ae>
    <TaxCatchAll xmlns="1ad18e57-1846-4ffb-a171-01e80b4d2f32">
      <Value>1567</Value>
      <Value>1683</Value>
    </TaxCatchAll>
    <Flyt_x0020_til_x0020_arkiv xmlns="1ad18e57-1846-4ffb-a171-01e80b4d2f32">false</Flyt_x0020_til_x0020_arkiv>
    <c451ce8205554d0399649e204cacaaa8 xmlns="1ad18e57-1846-4ffb-a171-01e80b4d2f32">
      <Terms xmlns="http://schemas.microsoft.com/office/infopath/2007/PartnerControls"/>
    </c451ce8205554d0399649e204cacaaa8>
    <_dlc_DocId xmlns="1ad18e57-1846-4ffb-a171-01e80b4d2f32">KUSWZMNXHWK5-430500394-45637</_dlc_DocId>
    <_dlc_DocIdUrl xmlns="1ad18e57-1846-4ffb-a171-01e80b4d2f32">
      <Url>https://share-it.kombit.dk/P0136/_layouts/15/DocIdRedir.aspx?ID=KUSWZMNXHWK5-430500394-45637</Url>
      <Description>KUSWZMNXHWK5-430500394-45637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ED7E974-9945-41F2-9C2D-E5DB746E01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E40D5550-2BEE-4B41-86B5-6DCF3B4E7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D9F0F-386B-404E-A83B-DF04AACCED17}">
  <ds:schemaRefs>
    <ds:schemaRef ds:uri="http://schemas.openxmlformats.org/package/2006/metadata/core-properties"/>
    <ds:schemaRef ds:uri="1ad18e57-1846-4ffb-a171-01e80b4d2f3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E40D5550-2BEE-4B41-86B5-6DCF3B4E7C1C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6A4EDCB-F956-49D6-9CDC-3DE126605E4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FF870B9-E4D7-477A-86C9-1DACDC18C26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</TotalTime>
  <Words>331</Words>
  <Application>Microsoft Office PowerPoint</Application>
  <PresentationFormat>Skærmshow (16:9)</PresentationFormat>
  <Paragraphs>56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8" baseType="lpstr">
      <vt:lpstr>Arial</vt:lpstr>
      <vt:lpstr>CambriaMath</vt:lpstr>
      <vt:lpstr>Helvetica</vt:lpstr>
      <vt:lpstr>Neue Haas Grotesk Text Pro</vt:lpstr>
      <vt:lpstr>Normal systemskrift</vt:lpstr>
      <vt:lpstr>Source Sans Pro Light</vt:lpstr>
      <vt:lpstr>Trebuchet MS</vt:lpstr>
      <vt:lpstr>Wingdings</vt:lpstr>
      <vt:lpstr>Default Theme</vt:lpstr>
      <vt:lpstr>Bilag - (Auto 16) Aktivering af Fil-rute</vt:lpstr>
      <vt:lpstr>PowerPoint-præsentation</vt:lpstr>
      <vt:lpstr>Oversigt</vt:lpstr>
      <vt:lpstr>Godkendelse af serviceaftaler</vt:lpstr>
      <vt:lpstr>Aktivering af fil-ruter</vt:lpstr>
      <vt:lpstr>InfRef titler til udsøgning</vt:lpstr>
      <vt:lpstr>File-rute - Detaljer</vt:lpstr>
      <vt:lpstr>File-rute - Detaljer</vt:lpstr>
      <vt:lpstr>File-rute - Detaljer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Aske Walther Sørensen</dc:creator>
  <cp:lastModifiedBy>Aske Walther Sørensen</cp:lastModifiedBy>
  <cp:revision>1</cp:revision>
  <dcterms:created xsi:type="dcterms:W3CDTF">2024-10-22T12:09:09Z</dcterms:created>
  <dcterms:modified xsi:type="dcterms:W3CDTF">2024-10-25T06:49:00Z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0x0101002046B6C8D193AC4A8CC7ECD2839F9CBB030052FB99C9682EF04AA508B35927042B26</vt:lpwstr>
  </property>
  <property fmtid="{D5CDD505-2E9C-101B-9397-08002B2CF9AE}" pid="3" name="_dlc_DocIdItemGuid">
    <vt:lpwstr>20dd43bb-9bb0-4142-8b1e-660c92058801</vt:lpwstr>
  </property>
  <property fmtid="{D5CDD505-2E9C-101B-9397-08002B2CF9AE}" pid="4" name="Leverancetype">
    <vt:lpwstr>1567;#Manual/vejledning/håndbog|1fd53b60-fe81-4852-8c2e-7ab8271be1a7</vt:lpwstr>
  </property>
  <property fmtid="{D5CDD505-2E9C-101B-9397-08002B2CF9AE}" pid="5" name="Interessenter">
    <vt:lpwstr>1683;#Ekstern|95ef43ab-9e36-4dab-816d-0787e44693bc</vt:lpwstr>
  </property>
  <property fmtid="{D5CDD505-2E9C-101B-9397-08002B2CF9AE}" pid="6" name="Leveranceemne">
    <vt:lpwstr/>
  </property>
</Properties>
</file>